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Bevan" charset="1" panose="00000500000000000000"/>
      <p:regular r:id="rId18"/>
    </p:embeddedFont>
    <p:embeddedFont>
      <p:font typeface="Raleway Bold" charset="1" panose="00000000000000000000"/>
      <p:regular r:id="rId19"/>
    </p:embeddedFont>
    <p:embeddedFont>
      <p:font typeface="Raleway" charset="1" panose="000000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6.pn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6.pn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6.pn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6.pn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6.pn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6.pn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Relationship Id="rId9" Target="../media/image1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6.pn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6.pn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6.pn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6.pn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587202" y="-866775"/>
            <a:ext cx="4412654" cy="4114800"/>
          </a:xfrm>
          <a:custGeom>
            <a:avLst/>
            <a:gdLst/>
            <a:ahLst/>
            <a:cxnLst/>
            <a:rect r="r" b="b" t="t" l="l"/>
            <a:pathLst>
              <a:path h="4114800" w="4412654">
                <a:moveTo>
                  <a:pt x="0" y="0"/>
                </a:moveTo>
                <a:lnTo>
                  <a:pt x="4412654" y="0"/>
                </a:lnTo>
                <a:lnTo>
                  <a:pt x="44126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885393" y="6228389"/>
            <a:ext cx="4105584" cy="4482473"/>
          </a:xfrm>
          <a:custGeom>
            <a:avLst/>
            <a:gdLst/>
            <a:ahLst/>
            <a:cxnLst/>
            <a:rect r="r" b="b" t="t" l="l"/>
            <a:pathLst>
              <a:path h="4482473" w="4105584">
                <a:moveTo>
                  <a:pt x="0" y="0"/>
                </a:moveTo>
                <a:lnTo>
                  <a:pt x="4105584" y="0"/>
                </a:lnTo>
                <a:lnTo>
                  <a:pt x="4105584" y="4482473"/>
                </a:lnTo>
                <a:lnTo>
                  <a:pt x="0" y="44824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185863" y="0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4" y="0"/>
                </a:lnTo>
                <a:lnTo>
                  <a:pt x="382302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1582180">
            <a:off x="-2483472" y="4757951"/>
            <a:ext cx="7024344" cy="7423349"/>
          </a:xfrm>
          <a:custGeom>
            <a:avLst/>
            <a:gdLst/>
            <a:ahLst/>
            <a:cxnLst/>
            <a:rect r="r" b="b" t="t" l="l"/>
            <a:pathLst>
              <a:path h="7423349" w="7024344">
                <a:moveTo>
                  <a:pt x="0" y="0"/>
                </a:moveTo>
                <a:lnTo>
                  <a:pt x="7024344" y="0"/>
                </a:lnTo>
                <a:lnTo>
                  <a:pt x="7024344" y="7423349"/>
                </a:lnTo>
                <a:lnTo>
                  <a:pt x="0" y="74233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402607" y="8038722"/>
            <a:ext cx="4327533" cy="2439155"/>
          </a:xfrm>
          <a:custGeom>
            <a:avLst/>
            <a:gdLst/>
            <a:ahLst/>
            <a:cxnLst/>
            <a:rect r="r" b="b" t="t" l="l"/>
            <a:pathLst>
              <a:path h="2439155" w="4327533">
                <a:moveTo>
                  <a:pt x="0" y="0"/>
                </a:moveTo>
                <a:lnTo>
                  <a:pt x="4327533" y="0"/>
                </a:lnTo>
                <a:lnTo>
                  <a:pt x="4327533" y="2439156"/>
                </a:lnTo>
                <a:lnTo>
                  <a:pt x="0" y="24391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402607" y="2996142"/>
            <a:ext cx="11482787" cy="3749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99"/>
              </a:lnSpc>
            </a:pPr>
            <a:r>
              <a:rPr lang="en-US" sz="9999">
                <a:solidFill>
                  <a:srgbClr val="2E2E30"/>
                </a:solidFill>
                <a:latin typeface="Bevan"/>
                <a:ea typeface="Bevan"/>
                <a:cs typeface="Bevan"/>
                <a:sym typeface="Bevan"/>
              </a:rPr>
              <a:t>Wiederholung Klassenarbeit</a:t>
            </a:r>
          </a:p>
          <a:p>
            <a:pPr algn="ctr">
              <a:lnSpc>
                <a:spcPts val="9699"/>
              </a:lnSpc>
            </a:pPr>
            <a:r>
              <a:rPr lang="en-US" sz="9999">
                <a:solidFill>
                  <a:srgbClr val="2E2E30"/>
                </a:solidFill>
                <a:latin typeface="Bevan"/>
                <a:ea typeface="Bevan"/>
                <a:cs typeface="Bevan"/>
                <a:sym typeface="Bevan"/>
              </a:rPr>
              <a:t>29.05.</a:t>
            </a:r>
          </a:p>
        </p:txBody>
      </p:sp>
      <p:sp>
        <p:nvSpPr>
          <p:cNvPr name="Freeform 8" id="8"/>
          <p:cNvSpPr/>
          <p:nvPr/>
        </p:nvSpPr>
        <p:spPr>
          <a:xfrm flipH="true" flipV="false" rot="0">
            <a:off x="10557860" y="8038722"/>
            <a:ext cx="4327533" cy="2439155"/>
          </a:xfrm>
          <a:custGeom>
            <a:avLst/>
            <a:gdLst/>
            <a:ahLst/>
            <a:cxnLst/>
            <a:rect r="r" b="b" t="t" l="l"/>
            <a:pathLst>
              <a:path h="2439155" w="4327533">
                <a:moveTo>
                  <a:pt x="4327533" y="0"/>
                </a:moveTo>
                <a:lnTo>
                  <a:pt x="0" y="0"/>
                </a:lnTo>
                <a:lnTo>
                  <a:pt x="0" y="2439156"/>
                </a:lnTo>
                <a:lnTo>
                  <a:pt x="4327533" y="2439156"/>
                </a:lnTo>
                <a:lnTo>
                  <a:pt x="4327533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597834" y="7655003"/>
            <a:ext cx="3092332" cy="2631997"/>
          </a:xfrm>
          <a:custGeom>
            <a:avLst/>
            <a:gdLst/>
            <a:ahLst/>
            <a:cxnLst/>
            <a:rect r="r" b="b" t="t" l="l"/>
            <a:pathLst>
              <a:path h="2631997" w="3092332">
                <a:moveTo>
                  <a:pt x="0" y="0"/>
                </a:moveTo>
                <a:lnTo>
                  <a:pt x="3092332" y="0"/>
                </a:lnTo>
                <a:lnTo>
                  <a:pt x="3092332" y="2631997"/>
                </a:lnTo>
                <a:lnTo>
                  <a:pt x="0" y="263199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631488" y="1181100"/>
            <a:ext cx="9920758" cy="885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41"/>
              </a:lnSpc>
            </a:pPr>
            <a:r>
              <a:rPr lang="en-US" sz="6846">
                <a:solidFill>
                  <a:srgbClr val="5A5B82"/>
                </a:solidFill>
                <a:latin typeface="Bevan"/>
                <a:ea typeface="Bevan"/>
                <a:cs typeface="Bevan"/>
                <a:sym typeface="Bevan"/>
              </a:rPr>
              <a:t>Konzentrationen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5652723" y="6882414"/>
            <a:ext cx="4412654" cy="4114800"/>
          </a:xfrm>
          <a:custGeom>
            <a:avLst/>
            <a:gdLst/>
            <a:ahLst/>
            <a:cxnLst/>
            <a:rect r="r" b="b" t="t" l="l"/>
            <a:pathLst>
              <a:path h="4114800" w="4412654">
                <a:moveTo>
                  <a:pt x="0" y="0"/>
                </a:moveTo>
                <a:lnTo>
                  <a:pt x="4412654" y="0"/>
                </a:lnTo>
                <a:lnTo>
                  <a:pt x="44126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536187" y="7285251"/>
            <a:ext cx="5871030" cy="3309126"/>
          </a:xfrm>
          <a:custGeom>
            <a:avLst/>
            <a:gdLst/>
            <a:ahLst/>
            <a:cxnLst/>
            <a:rect r="r" b="b" t="t" l="l"/>
            <a:pathLst>
              <a:path h="3309126" w="5871030">
                <a:moveTo>
                  <a:pt x="0" y="0"/>
                </a:moveTo>
                <a:lnTo>
                  <a:pt x="5871030" y="0"/>
                </a:lnTo>
                <a:lnTo>
                  <a:pt x="5871030" y="3309126"/>
                </a:lnTo>
                <a:lnTo>
                  <a:pt x="0" y="33091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4154054">
            <a:off x="15709296" y="-719026"/>
            <a:ext cx="4299509" cy="4543735"/>
          </a:xfrm>
          <a:custGeom>
            <a:avLst/>
            <a:gdLst/>
            <a:ahLst/>
            <a:cxnLst/>
            <a:rect r="r" b="b" t="t" l="l"/>
            <a:pathLst>
              <a:path h="4543735" w="4299509">
                <a:moveTo>
                  <a:pt x="0" y="0"/>
                </a:moveTo>
                <a:lnTo>
                  <a:pt x="4299509" y="0"/>
                </a:lnTo>
                <a:lnTo>
                  <a:pt x="4299509" y="4543735"/>
                </a:lnTo>
                <a:lnTo>
                  <a:pt x="0" y="45437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-161716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344821" y="2163432"/>
            <a:ext cx="11598358" cy="5605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Das Ziel einer Titration ist die Konzentrationsbestimmung einer unbekannten Lösung. Aber: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Was ist die Konzentration?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Welche Formel verwenden wir dafür?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In welcher Einheit wird die Konzentration angegeben?</a:t>
            </a:r>
          </a:p>
          <a:p>
            <a:pPr algn="l">
              <a:lnSpc>
                <a:spcPts val="4480"/>
              </a:lnSpc>
            </a:pPr>
          </a:p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Berechne die Konzentration von 0,5 mol Salzsäure in 1 L Wasser.</a:t>
            </a:r>
          </a:p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Du wiegst 40 g Natriumhydroxid (NaOH) ab und löst es in 1 L Wasser. Welche Konzentration erhältst du?</a:t>
            </a: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955628" y="4291022"/>
            <a:ext cx="12376744" cy="20478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228"/>
              </a:lnSpc>
            </a:pPr>
            <a:r>
              <a:rPr lang="en-US" sz="15699">
                <a:solidFill>
                  <a:srgbClr val="5A5B82"/>
                </a:solidFill>
                <a:latin typeface="Bevan"/>
                <a:ea typeface="Bevan"/>
                <a:cs typeface="Bevan"/>
                <a:sym typeface="Bevan"/>
              </a:rPr>
              <a:t>Fragen?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5652723" y="6882414"/>
            <a:ext cx="4412654" cy="4114800"/>
          </a:xfrm>
          <a:custGeom>
            <a:avLst/>
            <a:gdLst/>
            <a:ahLst/>
            <a:cxnLst/>
            <a:rect r="r" b="b" t="t" l="l"/>
            <a:pathLst>
              <a:path h="4114800" w="4412654">
                <a:moveTo>
                  <a:pt x="0" y="0"/>
                </a:moveTo>
                <a:lnTo>
                  <a:pt x="4412654" y="0"/>
                </a:lnTo>
                <a:lnTo>
                  <a:pt x="44126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536187" y="7285251"/>
            <a:ext cx="5871030" cy="3309126"/>
          </a:xfrm>
          <a:custGeom>
            <a:avLst/>
            <a:gdLst/>
            <a:ahLst/>
            <a:cxnLst/>
            <a:rect r="r" b="b" t="t" l="l"/>
            <a:pathLst>
              <a:path h="3309126" w="5871030">
                <a:moveTo>
                  <a:pt x="0" y="0"/>
                </a:moveTo>
                <a:lnTo>
                  <a:pt x="5871030" y="0"/>
                </a:lnTo>
                <a:lnTo>
                  <a:pt x="5871030" y="3309126"/>
                </a:lnTo>
                <a:lnTo>
                  <a:pt x="0" y="33091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4154054">
            <a:off x="15709296" y="-719026"/>
            <a:ext cx="4299509" cy="4543735"/>
          </a:xfrm>
          <a:custGeom>
            <a:avLst/>
            <a:gdLst/>
            <a:ahLst/>
            <a:cxnLst/>
            <a:rect r="r" b="b" t="t" l="l"/>
            <a:pathLst>
              <a:path h="4543735" w="4299509">
                <a:moveTo>
                  <a:pt x="0" y="0"/>
                </a:moveTo>
                <a:lnTo>
                  <a:pt x="4299509" y="0"/>
                </a:lnTo>
                <a:lnTo>
                  <a:pt x="4299509" y="4543735"/>
                </a:lnTo>
                <a:lnTo>
                  <a:pt x="0" y="45437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-161716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587202" y="-866775"/>
            <a:ext cx="4412654" cy="4114800"/>
          </a:xfrm>
          <a:custGeom>
            <a:avLst/>
            <a:gdLst/>
            <a:ahLst/>
            <a:cxnLst/>
            <a:rect r="r" b="b" t="t" l="l"/>
            <a:pathLst>
              <a:path h="4114800" w="4412654">
                <a:moveTo>
                  <a:pt x="0" y="0"/>
                </a:moveTo>
                <a:lnTo>
                  <a:pt x="4412654" y="0"/>
                </a:lnTo>
                <a:lnTo>
                  <a:pt x="44126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885393" y="6228389"/>
            <a:ext cx="4105584" cy="4482473"/>
          </a:xfrm>
          <a:custGeom>
            <a:avLst/>
            <a:gdLst/>
            <a:ahLst/>
            <a:cxnLst/>
            <a:rect r="r" b="b" t="t" l="l"/>
            <a:pathLst>
              <a:path h="4482473" w="4105584">
                <a:moveTo>
                  <a:pt x="0" y="0"/>
                </a:moveTo>
                <a:lnTo>
                  <a:pt x="4105584" y="0"/>
                </a:lnTo>
                <a:lnTo>
                  <a:pt x="4105584" y="4482473"/>
                </a:lnTo>
                <a:lnTo>
                  <a:pt x="0" y="44824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185863" y="0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4" y="0"/>
                </a:lnTo>
                <a:lnTo>
                  <a:pt x="382302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1582180">
            <a:off x="-2483472" y="4757951"/>
            <a:ext cx="7024344" cy="7423349"/>
          </a:xfrm>
          <a:custGeom>
            <a:avLst/>
            <a:gdLst/>
            <a:ahLst/>
            <a:cxnLst/>
            <a:rect r="r" b="b" t="t" l="l"/>
            <a:pathLst>
              <a:path h="7423349" w="7024344">
                <a:moveTo>
                  <a:pt x="0" y="0"/>
                </a:moveTo>
                <a:lnTo>
                  <a:pt x="7024344" y="0"/>
                </a:lnTo>
                <a:lnTo>
                  <a:pt x="7024344" y="7423349"/>
                </a:lnTo>
                <a:lnTo>
                  <a:pt x="0" y="74233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402607" y="8038722"/>
            <a:ext cx="4327533" cy="2439155"/>
          </a:xfrm>
          <a:custGeom>
            <a:avLst/>
            <a:gdLst/>
            <a:ahLst/>
            <a:cxnLst/>
            <a:rect r="r" b="b" t="t" l="l"/>
            <a:pathLst>
              <a:path h="2439155" w="4327533">
                <a:moveTo>
                  <a:pt x="0" y="0"/>
                </a:moveTo>
                <a:lnTo>
                  <a:pt x="4327533" y="0"/>
                </a:lnTo>
                <a:lnTo>
                  <a:pt x="4327533" y="2439156"/>
                </a:lnTo>
                <a:lnTo>
                  <a:pt x="0" y="24391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402607" y="1878628"/>
            <a:ext cx="11482787" cy="5411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968"/>
              </a:lnSpc>
            </a:pPr>
            <a:r>
              <a:rPr lang="en-US" sz="14400">
                <a:solidFill>
                  <a:srgbClr val="2E2E30"/>
                </a:solidFill>
                <a:latin typeface="Bevan"/>
                <a:ea typeface="Bevan"/>
                <a:cs typeface="Bevan"/>
                <a:sym typeface="Bevan"/>
              </a:rPr>
              <a:t>Viel Erfolg beim Lernen!</a:t>
            </a:r>
          </a:p>
        </p:txBody>
      </p:sp>
      <p:sp>
        <p:nvSpPr>
          <p:cNvPr name="Freeform 8" id="8"/>
          <p:cNvSpPr/>
          <p:nvPr/>
        </p:nvSpPr>
        <p:spPr>
          <a:xfrm flipH="true" flipV="false" rot="0">
            <a:off x="10557860" y="8038722"/>
            <a:ext cx="4327533" cy="2439155"/>
          </a:xfrm>
          <a:custGeom>
            <a:avLst/>
            <a:gdLst/>
            <a:ahLst/>
            <a:cxnLst/>
            <a:rect r="r" b="b" t="t" l="l"/>
            <a:pathLst>
              <a:path h="2439155" w="4327533">
                <a:moveTo>
                  <a:pt x="4327533" y="0"/>
                </a:moveTo>
                <a:lnTo>
                  <a:pt x="0" y="0"/>
                </a:lnTo>
                <a:lnTo>
                  <a:pt x="0" y="2439156"/>
                </a:lnTo>
                <a:lnTo>
                  <a:pt x="4327533" y="2439156"/>
                </a:lnTo>
                <a:lnTo>
                  <a:pt x="4327533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597834" y="7655003"/>
            <a:ext cx="3092332" cy="2631997"/>
          </a:xfrm>
          <a:custGeom>
            <a:avLst/>
            <a:gdLst/>
            <a:ahLst/>
            <a:cxnLst/>
            <a:rect r="r" b="b" t="t" l="l"/>
            <a:pathLst>
              <a:path h="2631997" w="3092332">
                <a:moveTo>
                  <a:pt x="0" y="0"/>
                </a:moveTo>
                <a:lnTo>
                  <a:pt x="3092332" y="0"/>
                </a:lnTo>
                <a:lnTo>
                  <a:pt x="3092332" y="2631997"/>
                </a:lnTo>
                <a:lnTo>
                  <a:pt x="0" y="263199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871030" y="1186142"/>
            <a:ext cx="6545941" cy="885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41"/>
              </a:lnSpc>
            </a:pPr>
            <a:r>
              <a:rPr lang="en-US" sz="6846">
                <a:solidFill>
                  <a:srgbClr val="5A5B82"/>
                </a:solidFill>
                <a:latin typeface="Bevan"/>
                <a:ea typeface="Bevan"/>
                <a:cs typeface="Bevan"/>
                <a:sym typeface="Bevan"/>
              </a:rPr>
              <a:t>Themen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281798" y="5483092"/>
            <a:ext cx="11724404" cy="1402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33"/>
              </a:lnSpc>
            </a:pPr>
            <a:r>
              <a:rPr lang="en-US" b="true" sz="8167" spc="89">
                <a:solidFill>
                  <a:srgbClr val="2E2E30"/>
                </a:solidFill>
                <a:latin typeface="Raleway Bold"/>
                <a:ea typeface="Raleway Bold"/>
                <a:cs typeface="Raleway Bold"/>
                <a:sym typeface="Raleway Bold"/>
              </a:rPr>
              <a:t>Säuren und Basen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281798" y="3239702"/>
            <a:ext cx="11724404" cy="1402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33"/>
              </a:lnSpc>
            </a:pPr>
            <a:r>
              <a:rPr lang="en-US" b="true" sz="8167" spc="89">
                <a:solidFill>
                  <a:srgbClr val="2E2E30"/>
                </a:solidFill>
                <a:latin typeface="Raleway Bold"/>
                <a:ea typeface="Raleway Bold"/>
                <a:cs typeface="Raleway Bold"/>
                <a:sym typeface="Raleway Bold"/>
              </a:rPr>
              <a:t>Lewis-Formeln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5652723" y="6882414"/>
            <a:ext cx="4412654" cy="4114800"/>
          </a:xfrm>
          <a:custGeom>
            <a:avLst/>
            <a:gdLst/>
            <a:ahLst/>
            <a:cxnLst/>
            <a:rect r="r" b="b" t="t" l="l"/>
            <a:pathLst>
              <a:path h="4114800" w="4412654">
                <a:moveTo>
                  <a:pt x="0" y="0"/>
                </a:moveTo>
                <a:lnTo>
                  <a:pt x="4412654" y="0"/>
                </a:lnTo>
                <a:lnTo>
                  <a:pt x="44126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536187" y="7285251"/>
            <a:ext cx="5871030" cy="3309126"/>
          </a:xfrm>
          <a:custGeom>
            <a:avLst/>
            <a:gdLst/>
            <a:ahLst/>
            <a:cxnLst/>
            <a:rect r="r" b="b" t="t" l="l"/>
            <a:pathLst>
              <a:path h="3309126" w="5871030">
                <a:moveTo>
                  <a:pt x="0" y="0"/>
                </a:moveTo>
                <a:lnTo>
                  <a:pt x="5871030" y="0"/>
                </a:lnTo>
                <a:lnTo>
                  <a:pt x="5871030" y="3309126"/>
                </a:lnTo>
                <a:lnTo>
                  <a:pt x="0" y="33091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4154054">
            <a:off x="15709296" y="-719026"/>
            <a:ext cx="4299509" cy="4543735"/>
          </a:xfrm>
          <a:custGeom>
            <a:avLst/>
            <a:gdLst/>
            <a:ahLst/>
            <a:cxnLst/>
            <a:rect r="r" b="b" t="t" l="l"/>
            <a:pathLst>
              <a:path h="4543735" w="4299509">
                <a:moveTo>
                  <a:pt x="0" y="0"/>
                </a:moveTo>
                <a:lnTo>
                  <a:pt x="4299509" y="0"/>
                </a:lnTo>
                <a:lnTo>
                  <a:pt x="4299509" y="4543735"/>
                </a:lnTo>
                <a:lnTo>
                  <a:pt x="0" y="45437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0" y="-161716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871030" y="767042"/>
            <a:ext cx="6545941" cy="17239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41"/>
              </a:lnSpc>
            </a:pPr>
            <a:r>
              <a:rPr lang="en-US" sz="6846">
                <a:solidFill>
                  <a:srgbClr val="5A5B82"/>
                </a:solidFill>
                <a:latin typeface="Bevan"/>
                <a:ea typeface="Bevan"/>
                <a:cs typeface="Bevan"/>
                <a:sym typeface="Bevan"/>
              </a:rPr>
              <a:t>Lewis-Formeln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538603" y="3555823"/>
            <a:ext cx="9210794" cy="1109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90881" indent="-345440" lvl="1">
              <a:lnSpc>
                <a:spcPts val="4480"/>
              </a:lnSpc>
              <a:buAutoNum type="arabicPeriod" startAt="1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Zeichne die Lewis-Formel der folgenden Verbindungen: H</a:t>
            </a: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2</a:t>
            </a: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O, BH</a:t>
            </a: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3</a:t>
            </a: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, SO</a:t>
            </a: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2</a:t>
            </a: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, HCl, CH</a:t>
            </a: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4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5652723" y="6882414"/>
            <a:ext cx="4412654" cy="4114800"/>
          </a:xfrm>
          <a:custGeom>
            <a:avLst/>
            <a:gdLst/>
            <a:ahLst/>
            <a:cxnLst/>
            <a:rect r="r" b="b" t="t" l="l"/>
            <a:pathLst>
              <a:path h="4114800" w="4412654">
                <a:moveTo>
                  <a:pt x="0" y="0"/>
                </a:moveTo>
                <a:lnTo>
                  <a:pt x="4412654" y="0"/>
                </a:lnTo>
                <a:lnTo>
                  <a:pt x="44126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36187" y="7285251"/>
            <a:ext cx="5871030" cy="3309126"/>
          </a:xfrm>
          <a:custGeom>
            <a:avLst/>
            <a:gdLst/>
            <a:ahLst/>
            <a:cxnLst/>
            <a:rect r="r" b="b" t="t" l="l"/>
            <a:pathLst>
              <a:path h="3309126" w="5871030">
                <a:moveTo>
                  <a:pt x="0" y="0"/>
                </a:moveTo>
                <a:lnTo>
                  <a:pt x="5871030" y="0"/>
                </a:lnTo>
                <a:lnTo>
                  <a:pt x="5871030" y="3309126"/>
                </a:lnTo>
                <a:lnTo>
                  <a:pt x="0" y="33091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154054">
            <a:off x="15709296" y="-719026"/>
            <a:ext cx="4299509" cy="4543735"/>
          </a:xfrm>
          <a:custGeom>
            <a:avLst/>
            <a:gdLst/>
            <a:ahLst/>
            <a:cxnLst/>
            <a:rect r="r" b="b" t="t" l="l"/>
            <a:pathLst>
              <a:path h="4543735" w="4299509">
                <a:moveTo>
                  <a:pt x="0" y="0"/>
                </a:moveTo>
                <a:lnTo>
                  <a:pt x="4299509" y="0"/>
                </a:lnTo>
                <a:lnTo>
                  <a:pt x="4299509" y="4543735"/>
                </a:lnTo>
                <a:lnTo>
                  <a:pt x="0" y="45437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0" y="-161716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538603" y="5076825"/>
            <a:ext cx="9210794" cy="2795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Benenne die Geometrie der Moleküle: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linear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gewinkelt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trigonal pyramidal 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tetraedrisch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885241" y="1185084"/>
            <a:ext cx="10517519" cy="885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41"/>
              </a:lnSpc>
            </a:pPr>
            <a:r>
              <a:rPr lang="en-US" sz="6846">
                <a:solidFill>
                  <a:srgbClr val="5A5B82"/>
                </a:solidFill>
                <a:latin typeface="Bevan"/>
                <a:ea typeface="Bevan"/>
                <a:cs typeface="Bevan"/>
                <a:sym typeface="Bevan"/>
              </a:rPr>
              <a:t>Indikatoren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5211457" y="3395484"/>
            <a:ext cx="7865086" cy="1671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Nenne beispielhaft einen Indikator.</a:t>
            </a:r>
          </a:p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Gib dessen Farben im Sauren, Neutralen und Alkalischen an.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5652723" y="6882414"/>
            <a:ext cx="4412654" cy="4114800"/>
          </a:xfrm>
          <a:custGeom>
            <a:avLst/>
            <a:gdLst/>
            <a:ahLst/>
            <a:cxnLst/>
            <a:rect r="r" b="b" t="t" l="l"/>
            <a:pathLst>
              <a:path h="4114800" w="4412654">
                <a:moveTo>
                  <a:pt x="0" y="0"/>
                </a:moveTo>
                <a:lnTo>
                  <a:pt x="4412654" y="0"/>
                </a:lnTo>
                <a:lnTo>
                  <a:pt x="44126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36187" y="7285251"/>
            <a:ext cx="5871030" cy="3309126"/>
          </a:xfrm>
          <a:custGeom>
            <a:avLst/>
            <a:gdLst/>
            <a:ahLst/>
            <a:cxnLst/>
            <a:rect r="r" b="b" t="t" l="l"/>
            <a:pathLst>
              <a:path h="3309126" w="5871030">
                <a:moveTo>
                  <a:pt x="0" y="0"/>
                </a:moveTo>
                <a:lnTo>
                  <a:pt x="5871030" y="0"/>
                </a:lnTo>
                <a:lnTo>
                  <a:pt x="5871030" y="3309126"/>
                </a:lnTo>
                <a:lnTo>
                  <a:pt x="0" y="33091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154054">
            <a:off x="15709296" y="-719026"/>
            <a:ext cx="4299509" cy="4543735"/>
          </a:xfrm>
          <a:custGeom>
            <a:avLst/>
            <a:gdLst/>
            <a:ahLst/>
            <a:cxnLst/>
            <a:rect r="r" b="b" t="t" l="l"/>
            <a:pathLst>
              <a:path h="4543735" w="4299509">
                <a:moveTo>
                  <a:pt x="0" y="0"/>
                </a:moveTo>
                <a:lnTo>
                  <a:pt x="4299509" y="0"/>
                </a:lnTo>
                <a:lnTo>
                  <a:pt x="4299509" y="4543735"/>
                </a:lnTo>
                <a:lnTo>
                  <a:pt x="0" y="45437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0" y="-161716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52723" y="6882414"/>
            <a:ext cx="4412654" cy="4114800"/>
          </a:xfrm>
          <a:custGeom>
            <a:avLst/>
            <a:gdLst/>
            <a:ahLst/>
            <a:cxnLst/>
            <a:rect r="r" b="b" t="t" l="l"/>
            <a:pathLst>
              <a:path h="4114800" w="4412654">
                <a:moveTo>
                  <a:pt x="0" y="0"/>
                </a:moveTo>
                <a:lnTo>
                  <a:pt x="4412654" y="0"/>
                </a:lnTo>
                <a:lnTo>
                  <a:pt x="44126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36187" y="7285251"/>
            <a:ext cx="5871030" cy="3309126"/>
          </a:xfrm>
          <a:custGeom>
            <a:avLst/>
            <a:gdLst/>
            <a:ahLst/>
            <a:cxnLst/>
            <a:rect r="r" b="b" t="t" l="l"/>
            <a:pathLst>
              <a:path h="3309126" w="5871030">
                <a:moveTo>
                  <a:pt x="0" y="0"/>
                </a:moveTo>
                <a:lnTo>
                  <a:pt x="5871030" y="0"/>
                </a:lnTo>
                <a:lnTo>
                  <a:pt x="5871030" y="3309126"/>
                </a:lnTo>
                <a:lnTo>
                  <a:pt x="0" y="33091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4154054">
            <a:off x="15709296" y="-719026"/>
            <a:ext cx="4299509" cy="4543735"/>
          </a:xfrm>
          <a:custGeom>
            <a:avLst/>
            <a:gdLst/>
            <a:ahLst/>
            <a:cxnLst/>
            <a:rect r="r" b="b" t="t" l="l"/>
            <a:pathLst>
              <a:path h="4543735" w="4299509">
                <a:moveTo>
                  <a:pt x="0" y="0"/>
                </a:moveTo>
                <a:lnTo>
                  <a:pt x="4299509" y="0"/>
                </a:lnTo>
                <a:lnTo>
                  <a:pt x="4299509" y="4543735"/>
                </a:lnTo>
                <a:lnTo>
                  <a:pt x="0" y="45437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161716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761990" y="2383881"/>
            <a:ext cx="11210586" cy="4901370"/>
          </a:xfrm>
          <a:custGeom>
            <a:avLst/>
            <a:gdLst/>
            <a:ahLst/>
            <a:cxnLst/>
            <a:rect r="r" b="b" t="t" l="l"/>
            <a:pathLst>
              <a:path h="4901370" w="11210586">
                <a:moveTo>
                  <a:pt x="0" y="0"/>
                </a:moveTo>
                <a:lnTo>
                  <a:pt x="11210587" y="0"/>
                </a:lnTo>
                <a:lnTo>
                  <a:pt x="11210587" y="4901370"/>
                </a:lnTo>
                <a:lnTo>
                  <a:pt x="0" y="490137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19724" r="0" b="-27394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871030" y="1185084"/>
            <a:ext cx="6545941" cy="885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41"/>
              </a:lnSpc>
            </a:pPr>
            <a:r>
              <a:rPr lang="en-US" sz="6846">
                <a:solidFill>
                  <a:srgbClr val="5A5B82"/>
                </a:solidFill>
                <a:latin typeface="Bevan"/>
                <a:ea typeface="Bevan"/>
                <a:cs typeface="Bevan"/>
                <a:sym typeface="Bevan"/>
              </a:rPr>
              <a:t>Indikatoren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871030" y="1185084"/>
            <a:ext cx="6545941" cy="885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41"/>
              </a:lnSpc>
            </a:pPr>
            <a:r>
              <a:rPr lang="en-US" sz="6846">
                <a:solidFill>
                  <a:srgbClr val="5A5B82"/>
                </a:solidFill>
                <a:latin typeface="Bevan"/>
                <a:ea typeface="Bevan"/>
                <a:cs typeface="Bevan"/>
                <a:sym typeface="Bevan"/>
              </a:rPr>
              <a:t>pH-Wert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601179" y="4274503"/>
            <a:ext cx="11085641" cy="1671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Was bedeutet der pH-Wert?</a:t>
            </a:r>
          </a:p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Du willst 100 mL einer Lösung mit pH 4 auf pH 6 verdünnen. Wie viel Wasser musst du hinzufügen?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5652723" y="6882414"/>
            <a:ext cx="4412654" cy="4114800"/>
          </a:xfrm>
          <a:custGeom>
            <a:avLst/>
            <a:gdLst/>
            <a:ahLst/>
            <a:cxnLst/>
            <a:rect r="r" b="b" t="t" l="l"/>
            <a:pathLst>
              <a:path h="4114800" w="4412654">
                <a:moveTo>
                  <a:pt x="0" y="0"/>
                </a:moveTo>
                <a:lnTo>
                  <a:pt x="4412654" y="0"/>
                </a:lnTo>
                <a:lnTo>
                  <a:pt x="44126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36187" y="7285251"/>
            <a:ext cx="5871030" cy="3309126"/>
          </a:xfrm>
          <a:custGeom>
            <a:avLst/>
            <a:gdLst/>
            <a:ahLst/>
            <a:cxnLst/>
            <a:rect r="r" b="b" t="t" l="l"/>
            <a:pathLst>
              <a:path h="3309126" w="5871030">
                <a:moveTo>
                  <a:pt x="0" y="0"/>
                </a:moveTo>
                <a:lnTo>
                  <a:pt x="5871030" y="0"/>
                </a:lnTo>
                <a:lnTo>
                  <a:pt x="5871030" y="3309126"/>
                </a:lnTo>
                <a:lnTo>
                  <a:pt x="0" y="33091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154054">
            <a:off x="15709296" y="-719026"/>
            <a:ext cx="4299509" cy="4543735"/>
          </a:xfrm>
          <a:custGeom>
            <a:avLst/>
            <a:gdLst/>
            <a:ahLst/>
            <a:cxnLst/>
            <a:rect r="r" b="b" t="t" l="l"/>
            <a:pathLst>
              <a:path h="4543735" w="4299509">
                <a:moveTo>
                  <a:pt x="0" y="0"/>
                </a:moveTo>
                <a:lnTo>
                  <a:pt x="4299509" y="0"/>
                </a:lnTo>
                <a:lnTo>
                  <a:pt x="4299509" y="4543735"/>
                </a:lnTo>
                <a:lnTo>
                  <a:pt x="0" y="45437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0" y="-161716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485989" y="575722"/>
            <a:ext cx="7823622" cy="17239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41"/>
              </a:lnSpc>
            </a:pPr>
            <a:r>
              <a:rPr lang="en-US" sz="6846">
                <a:solidFill>
                  <a:srgbClr val="5A5B82"/>
                </a:solidFill>
                <a:latin typeface="Bevan"/>
                <a:ea typeface="Bevan"/>
                <a:cs typeface="Bevan"/>
                <a:sym typeface="Bevan"/>
              </a:rPr>
              <a:t>Definition Säure und Base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198258" y="4077371"/>
            <a:ext cx="11891485" cy="1671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Was ist eine Säure?</a:t>
            </a:r>
          </a:p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Was ist eine Base?</a:t>
            </a:r>
          </a:p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Wie hieß der Mann, der diese Definitionen aufgestellt hat?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5652723" y="6882414"/>
            <a:ext cx="4412654" cy="4114800"/>
          </a:xfrm>
          <a:custGeom>
            <a:avLst/>
            <a:gdLst/>
            <a:ahLst/>
            <a:cxnLst/>
            <a:rect r="r" b="b" t="t" l="l"/>
            <a:pathLst>
              <a:path h="4114800" w="4412654">
                <a:moveTo>
                  <a:pt x="0" y="0"/>
                </a:moveTo>
                <a:lnTo>
                  <a:pt x="4412654" y="0"/>
                </a:lnTo>
                <a:lnTo>
                  <a:pt x="44126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36187" y="7285251"/>
            <a:ext cx="5871030" cy="3309126"/>
          </a:xfrm>
          <a:custGeom>
            <a:avLst/>
            <a:gdLst/>
            <a:ahLst/>
            <a:cxnLst/>
            <a:rect r="r" b="b" t="t" l="l"/>
            <a:pathLst>
              <a:path h="3309126" w="5871030">
                <a:moveTo>
                  <a:pt x="0" y="0"/>
                </a:moveTo>
                <a:lnTo>
                  <a:pt x="5871030" y="0"/>
                </a:lnTo>
                <a:lnTo>
                  <a:pt x="5871030" y="3309126"/>
                </a:lnTo>
                <a:lnTo>
                  <a:pt x="0" y="33091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154054">
            <a:off x="15709296" y="-719026"/>
            <a:ext cx="4299509" cy="4543735"/>
          </a:xfrm>
          <a:custGeom>
            <a:avLst/>
            <a:gdLst/>
            <a:ahLst/>
            <a:cxnLst/>
            <a:rect r="r" b="b" t="t" l="l"/>
            <a:pathLst>
              <a:path h="4543735" w="4299509">
                <a:moveTo>
                  <a:pt x="0" y="0"/>
                </a:moveTo>
                <a:lnTo>
                  <a:pt x="4299509" y="0"/>
                </a:lnTo>
                <a:lnTo>
                  <a:pt x="4299509" y="4543735"/>
                </a:lnTo>
                <a:lnTo>
                  <a:pt x="0" y="45437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0" y="-161716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631488" y="690784"/>
            <a:ext cx="9920758" cy="2562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41"/>
              </a:lnSpc>
            </a:pPr>
            <a:r>
              <a:rPr lang="en-US" sz="6846">
                <a:solidFill>
                  <a:srgbClr val="5A5B82"/>
                </a:solidFill>
                <a:latin typeface="Bevan"/>
                <a:ea typeface="Bevan"/>
                <a:cs typeface="Bevan"/>
                <a:sym typeface="Bevan"/>
              </a:rPr>
              <a:t>Reaktionen von Säuren und Basen mit Wasser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5652723" y="6882414"/>
            <a:ext cx="4412654" cy="4114800"/>
          </a:xfrm>
          <a:custGeom>
            <a:avLst/>
            <a:gdLst/>
            <a:ahLst/>
            <a:cxnLst/>
            <a:rect r="r" b="b" t="t" l="l"/>
            <a:pathLst>
              <a:path h="4114800" w="4412654">
                <a:moveTo>
                  <a:pt x="0" y="0"/>
                </a:moveTo>
                <a:lnTo>
                  <a:pt x="4412654" y="0"/>
                </a:lnTo>
                <a:lnTo>
                  <a:pt x="44126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536187" y="7285251"/>
            <a:ext cx="5871030" cy="3309126"/>
          </a:xfrm>
          <a:custGeom>
            <a:avLst/>
            <a:gdLst/>
            <a:ahLst/>
            <a:cxnLst/>
            <a:rect r="r" b="b" t="t" l="l"/>
            <a:pathLst>
              <a:path h="3309126" w="5871030">
                <a:moveTo>
                  <a:pt x="0" y="0"/>
                </a:moveTo>
                <a:lnTo>
                  <a:pt x="5871030" y="0"/>
                </a:lnTo>
                <a:lnTo>
                  <a:pt x="5871030" y="3309126"/>
                </a:lnTo>
                <a:lnTo>
                  <a:pt x="0" y="33091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4154054">
            <a:off x="15709296" y="-719026"/>
            <a:ext cx="4299509" cy="4543735"/>
          </a:xfrm>
          <a:custGeom>
            <a:avLst/>
            <a:gdLst/>
            <a:ahLst/>
            <a:cxnLst/>
            <a:rect r="r" b="b" t="t" l="l"/>
            <a:pathLst>
              <a:path h="4543735" w="4299509">
                <a:moveTo>
                  <a:pt x="0" y="0"/>
                </a:moveTo>
                <a:lnTo>
                  <a:pt x="4299509" y="0"/>
                </a:lnTo>
                <a:lnTo>
                  <a:pt x="4299509" y="4543735"/>
                </a:lnTo>
                <a:lnTo>
                  <a:pt x="0" y="45437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-161716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564125" y="4188195"/>
            <a:ext cx="11159751" cy="2795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Formuliere die Reaktionsgleichungen für folgende Reaktionen: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Wasser reagiert mit Salzsäure (HCl)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Wasser reagiert mit der Base Ammoniak (NH</a:t>
            </a: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3</a:t>
            </a: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)</a:t>
            </a:r>
          </a:p>
          <a:p>
            <a:pPr algn="l" marL="690881" indent="-345440" lvl="1">
              <a:lnSpc>
                <a:spcPts val="4480"/>
              </a:lnSpc>
              <a:buFont typeface="Arial"/>
              <a:buChar char="•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Wasser reagiert mit Schwefelsäure (H</a:t>
            </a: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2</a:t>
            </a: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SO</a:t>
            </a: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4</a:t>
            </a: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)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631488" y="1181100"/>
            <a:ext cx="9920758" cy="885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41"/>
              </a:lnSpc>
            </a:pPr>
            <a:r>
              <a:rPr lang="en-US" sz="6846">
                <a:solidFill>
                  <a:srgbClr val="5A5B82"/>
                </a:solidFill>
                <a:latin typeface="Bevan"/>
                <a:ea typeface="Bevan"/>
                <a:cs typeface="Bevan"/>
                <a:sym typeface="Bevan"/>
              </a:rPr>
              <a:t>Neutralisation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5652723" y="6882414"/>
            <a:ext cx="4412654" cy="4114800"/>
          </a:xfrm>
          <a:custGeom>
            <a:avLst/>
            <a:gdLst/>
            <a:ahLst/>
            <a:cxnLst/>
            <a:rect r="r" b="b" t="t" l="l"/>
            <a:pathLst>
              <a:path h="4114800" w="4412654">
                <a:moveTo>
                  <a:pt x="0" y="0"/>
                </a:moveTo>
                <a:lnTo>
                  <a:pt x="4412654" y="0"/>
                </a:lnTo>
                <a:lnTo>
                  <a:pt x="44126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536187" y="7285251"/>
            <a:ext cx="5871030" cy="3309126"/>
          </a:xfrm>
          <a:custGeom>
            <a:avLst/>
            <a:gdLst/>
            <a:ahLst/>
            <a:cxnLst/>
            <a:rect r="r" b="b" t="t" l="l"/>
            <a:pathLst>
              <a:path h="3309126" w="5871030">
                <a:moveTo>
                  <a:pt x="0" y="0"/>
                </a:moveTo>
                <a:lnTo>
                  <a:pt x="5871030" y="0"/>
                </a:lnTo>
                <a:lnTo>
                  <a:pt x="5871030" y="3309126"/>
                </a:lnTo>
                <a:lnTo>
                  <a:pt x="0" y="33091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4154054">
            <a:off x="15709296" y="-719026"/>
            <a:ext cx="4299509" cy="4543735"/>
          </a:xfrm>
          <a:custGeom>
            <a:avLst/>
            <a:gdLst/>
            <a:ahLst/>
            <a:cxnLst/>
            <a:rect r="r" b="b" t="t" l="l"/>
            <a:pathLst>
              <a:path h="4543735" w="4299509">
                <a:moveTo>
                  <a:pt x="0" y="0"/>
                </a:moveTo>
                <a:lnTo>
                  <a:pt x="4299509" y="0"/>
                </a:lnTo>
                <a:lnTo>
                  <a:pt x="4299509" y="4543735"/>
                </a:lnTo>
                <a:lnTo>
                  <a:pt x="0" y="45437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-161716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564125" y="4274503"/>
            <a:ext cx="11159751" cy="1671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Was versteht man unter einer Neutralisation?</a:t>
            </a:r>
          </a:p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Gib eine beispielhafte Reaktionsgleichung an.</a:t>
            </a:r>
          </a:p>
          <a:p>
            <a:pPr algn="l" marL="690881" indent="-345440" lvl="1">
              <a:lnSpc>
                <a:spcPts val="4480"/>
              </a:lnSpc>
              <a:buAutoNum type="arabicPeriod" startAt="1"/>
            </a:pPr>
            <a:r>
              <a:rPr lang="en-US" sz="3200" spc="35">
                <a:solidFill>
                  <a:srgbClr val="2E2E30"/>
                </a:solidFill>
                <a:latin typeface="Raleway"/>
                <a:ea typeface="Raleway"/>
                <a:cs typeface="Raleway"/>
                <a:sym typeface="Raleway"/>
              </a:rPr>
              <a:t>Ist die Titration eine Neutralisation?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DAHKSiClAC4</dc:identifier>
  <dcterms:modified xsi:type="dcterms:W3CDTF">2011-08-01T06:04:30Z</dcterms:modified>
  <cp:revision>1</cp:revision>
  <dc:title>10 b Wiederholung Klassenarbeit 29.05.</dc:title>
</cp:coreProperties>
</file>